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700"/>
    <a:srgbClr val="EB58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9" autoAdjust="0"/>
    <p:restoredTop sz="94660"/>
  </p:normalViewPr>
  <p:slideViewPr>
    <p:cSldViewPr snapToGrid="0">
      <p:cViewPr>
        <p:scale>
          <a:sx n="110" d="100"/>
          <a:sy n="110" d="100"/>
        </p:scale>
        <p:origin x="-780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1665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75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4035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856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098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02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8731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1626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347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1644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91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9147-50AA-4DD4-AD16-7B1E4D323B23}" type="datetimeFigureOut">
              <a:rPr lang="id-ID" smtClean="0"/>
              <a:pPr/>
              <a:t>04/01/2019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790F-7DB7-4EF4-8752-D811CE386F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46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83335" y="2150319"/>
            <a:ext cx="9620518" cy="1300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1" descr="RISTEK-DIK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40" y="2136463"/>
            <a:ext cx="2070893" cy="13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3127" y="3593614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(P3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LLDIKTI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VII.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Timur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948" y="2292862"/>
            <a:ext cx="570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MICROTEACHING</a:t>
            </a:r>
            <a:endParaRPr lang="id-ID" sz="4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0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Isosceles Triangle 9"/>
          <p:cNvSpPr/>
          <p:nvPr/>
        </p:nvSpPr>
        <p:spPr>
          <a:xfrm>
            <a:off x="1120463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Isosceles Triangle 10"/>
          <p:cNvSpPr/>
          <p:nvPr/>
        </p:nvSpPr>
        <p:spPr>
          <a:xfrm>
            <a:off x="2240926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Isosceles Triangle 11"/>
          <p:cNvSpPr/>
          <p:nvPr/>
        </p:nvSpPr>
        <p:spPr>
          <a:xfrm>
            <a:off x="3361389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Isosceles Triangle 12"/>
          <p:cNvSpPr/>
          <p:nvPr/>
        </p:nvSpPr>
        <p:spPr>
          <a:xfrm>
            <a:off x="4481852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Isosceles Triangle 13"/>
          <p:cNvSpPr/>
          <p:nvPr/>
        </p:nvSpPr>
        <p:spPr>
          <a:xfrm>
            <a:off x="5602315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Isosceles Triangle 14"/>
          <p:cNvSpPr/>
          <p:nvPr/>
        </p:nvSpPr>
        <p:spPr>
          <a:xfrm>
            <a:off x="6722778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Isosceles Triangle 15"/>
          <p:cNvSpPr/>
          <p:nvPr/>
        </p:nvSpPr>
        <p:spPr>
          <a:xfrm>
            <a:off x="7843241" y="5892084"/>
            <a:ext cx="1300759" cy="96591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07043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628526" cy="68580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931572" y="2984679"/>
            <a:ext cx="31242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Mari kita Prakt</a:t>
            </a:r>
            <a:r>
              <a:rPr lang="en-US" b="1" dirty="0" err="1" smtClean="0"/>
              <a:t>i</a:t>
            </a:r>
            <a:r>
              <a:rPr lang="id-ID" b="1" dirty="0" smtClean="0"/>
              <a:t>kkan</a:t>
            </a:r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4817772" y="1308279"/>
            <a:ext cx="2819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Praktikan 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7772" y="4737279"/>
            <a:ext cx="2819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Observer 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7772" y="2832279"/>
            <a:ext cx="28194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Waktu Paparan : 10’- 15’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</a:t>
            </a:r>
            <a:r>
              <a:rPr lang="id-ID" sz="2400" dirty="0" smtClean="0">
                <a:solidFill>
                  <a:schemeClr val="bg1"/>
                </a:solidFill>
              </a:rPr>
              <a:t>engan RPP</a:t>
            </a:r>
            <a:r>
              <a:rPr lang="en-US" sz="2400" dirty="0" smtClean="0">
                <a:solidFill>
                  <a:schemeClr val="bg1"/>
                </a:solidFill>
              </a:rPr>
              <a:t> Micro</a:t>
            </a:r>
            <a:endParaRPr lang="id-ID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83358" y="1765479"/>
            <a:ext cx="1527086" cy="172411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83358" y="3481213"/>
            <a:ext cx="1506828" cy="185728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27472" y="2060619"/>
            <a:ext cx="0" cy="70726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27472" y="4148519"/>
            <a:ext cx="0" cy="70467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570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110840"/>
            <a:ext cx="10287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782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742700"/>
                </a:solidFill>
              </a:rPr>
              <a:t>PROSES PENGAJARAN MIKRO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0100" y="1677474"/>
            <a:ext cx="7686700" cy="382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Pengenalan tentang pengajaran mikro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Penyajian model dan diskusi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Perencanaan/persiapan mengajar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Prakt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id-ID" dirty="0" smtClean="0">
                <a:solidFill>
                  <a:schemeClr val="bg1"/>
                </a:solidFill>
              </a:rPr>
              <a:t>k mengajar (Observasi/Perekaman)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Diskusi/Umpan balik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Perencanaan/Persiapan ulang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Prakt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id-ID" dirty="0" smtClean="0">
                <a:solidFill>
                  <a:schemeClr val="bg1"/>
                </a:solidFill>
              </a:rPr>
              <a:t>k mengajar ulang (Observasi/Perekaman)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Diskusi/Umpan balik ulang</a:t>
            </a:r>
          </a:p>
        </p:txBody>
      </p:sp>
    </p:spTree>
    <p:extLst>
      <p:ext uri="{BB962C8B-B14F-4D97-AF65-F5344CB8AC3E}">
        <p14:creationId xmlns="" xmlns:p14="http://schemas.microsoft.com/office/powerpoint/2010/main" val="1372984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1503" y="228600"/>
            <a:ext cx="7477125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 smtClean="0"/>
              <a:t>RPP MIKRO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3688" y="1066800"/>
            <a:ext cx="7386638" cy="571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: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        :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CP	           :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	           :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Semester              : 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:  ...................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dilatihkan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Indikator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Pelajaran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Media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penyajian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indent="-504000">
              <a:lnSpc>
                <a:spcPct val="80000"/>
              </a:lnSpc>
              <a:buFontTx/>
              <a:buAutoNum type="romanU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pengamat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  	          Surabaya, ………………………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Pembimbing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Praktikan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(……………………….)                             (…………………………) </a:t>
            </a:r>
          </a:p>
        </p:txBody>
      </p:sp>
    </p:spTree>
    <p:extLst>
      <p:ext uri="{BB962C8B-B14F-4D97-AF65-F5344CB8AC3E}">
        <p14:creationId xmlns="" xmlns:p14="http://schemas.microsoft.com/office/powerpoint/2010/main" val="900500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9" y="1335789"/>
            <a:ext cx="5973586" cy="3980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5156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3000"/>
                    </a14:imgEffect>
                    <a14:imgEffect>
                      <a14:brightnessContrast bright="15000" contrast="-7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4" t="186" r="6462" b="371"/>
          <a:stretch/>
        </p:blipFill>
        <p:spPr>
          <a:xfrm>
            <a:off x="1" y="-25757"/>
            <a:ext cx="9156878" cy="6903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943" y="2426337"/>
            <a:ext cx="82730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MICROTEACHING</a:t>
            </a:r>
            <a:endParaRPr lang="id-ID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553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2" t="185" r="8290" b="1294"/>
          <a:stretch/>
        </p:blipFill>
        <p:spPr>
          <a:xfrm>
            <a:off x="0" y="0"/>
            <a:ext cx="9144000" cy="686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583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</a:rPr>
              <a:t>LEARNING OUTCOME</a:t>
            </a:r>
            <a:endParaRPr lang="id-ID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32454"/>
            <a:ext cx="7886700" cy="122666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Mempraktikkan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et</a:t>
            </a:r>
            <a:r>
              <a:rPr lang="id-ID" dirty="0">
                <a:solidFill>
                  <a:schemeClr val="bg1"/>
                </a:solidFill>
              </a:rPr>
              <a:t>e</a:t>
            </a:r>
            <a:r>
              <a:rPr lang="en-US" dirty="0" err="1">
                <a:solidFill>
                  <a:schemeClr val="bg1"/>
                </a:solidFill>
              </a:rPr>
              <a:t>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M</a:t>
            </a:r>
            <a:r>
              <a:rPr lang="en-US" dirty="0" err="1">
                <a:solidFill>
                  <a:schemeClr val="bg1"/>
                </a:solidFill>
              </a:rPr>
              <a:t>engajar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id-ID" dirty="0">
                <a:solidFill>
                  <a:schemeClr val="bg1"/>
                </a:solidFill>
              </a:rPr>
              <a:t>P</a:t>
            </a:r>
            <a:r>
              <a:rPr lang="en-US" dirty="0" err="1">
                <a:solidFill>
                  <a:schemeClr val="bg1"/>
                </a:solidFill>
              </a:rPr>
              <a:t>erguruan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T</a:t>
            </a:r>
            <a:r>
              <a:rPr lang="en-US" dirty="0" err="1">
                <a:solidFill>
                  <a:schemeClr val="bg1"/>
                </a:solidFill>
              </a:rPr>
              <a:t>inggi</a:t>
            </a:r>
            <a:r>
              <a:rPr lang="id-ID" dirty="0">
                <a:solidFill>
                  <a:schemeClr val="bg1"/>
                </a:solidFill>
              </a:rPr>
              <a:t> (PT</a:t>
            </a:r>
            <a:r>
              <a:rPr lang="id-ID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011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2" t="185" r="8290" b="1294"/>
          <a:stretch/>
        </p:blipFill>
        <p:spPr>
          <a:xfrm>
            <a:off x="0" y="0"/>
            <a:ext cx="9144000" cy="686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315"/>
            <a:ext cx="7886700" cy="1325563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+mn-lt"/>
              </a:rPr>
              <a:t>INDIKATOR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1690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Menerapkan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prinsip-prinsip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pembelajaran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kegiatan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mengajar</a:t>
            </a:r>
            <a:endParaRPr lang="id-ID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model </a:t>
            </a:r>
            <a:r>
              <a:rPr lang="en-US" dirty="0" err="1">
                <a:solidFill>
                  <a:schemeClr val="bg1"/>
                </a:solidFill>
              </a:rPr>
              <a:t>pembelajaran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seuai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kompetensi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pembelajaran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Menerapkan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</a:t>
            </a:r>
            <a:r>
              <a:rPr lang="id-ID" dirty="0">
                <a:solidFill>
                  <a:schemeClr val="bg1"/>
                </a:solidFill>
              </a:rPr>
              <a:t>e</a:t>
            </a:r>
            <a:r>
              <a:rPr lang="en-US" dirty="0" err="1">
                <a:solidFill>
                  <a:schemeClr val="bg1"/>
                </a:solidFill>
              </a:rPr>
              <a:t>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utuh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2" t="185" r="8290" b="1294"/>
          <a:stretch/>
        </p:blipFill>
        <p:spPr>
          <a:xfrm>
            <a:off x="0" y="0"/>
            <a:ext cx="9144000" cy="686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416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Pengertian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M</a:t>
            </a:r>
            <a:r>
              <a:rPr lang="en-US" b="1" dirty="0" err="1">
                <a:solidFill>
                  <a:schemeClr val="bg1"/>
                </a:solidFill>
              </a:rPr>
              <a:t>icro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id-ID" b="1" dirty="0">
                <a:solidFill>
                  <a:schemeClr val="bg1"/>
                </a:solidFill>
              </a:rPr>
              <a:t>T</a:t>
            </a:r>
            <a:r>
              <a:rPr lang="en-US" b="1" dirty="0" err="1" smtClean="0">
                <a:solidFill>
                  <a:schemeClr val="bg1"/>
                </a:solidFill>
              </a:rPr>
              <a:t>eaching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319" y="2080612"/>
            <a:ext cx="564336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</a:rPr>
              <a:t>Pengajaran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utuh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diperkecil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</a:rPr>
              <a:t>Jumlah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mahasiswa</a:t>
            </a:r>
            <a:r>
              <a:rPr lang="en-US" dirty="0">
                <a:solidFill>
                  <a:schemeClr val="bg1"/>
                </a:solidFill>
              </a:rPr>
              <a:t> = 5-8 orang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Waktu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>
                <a:solidFill>
                  <a:schemeClr val="bg1"/>
                </a:solidFill>
              </a:rPr>
              <a:t>10 - 15 </a:t>
            </a:r>
            <a:r>
              <a:rPr lang="en-US" dirty="0" err="1">
                <a:solidFill>
                  <a:schemeClr val="bg1"/>
                </a:solidFill>
              </a:rPr>
              <a:t>menit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Tujuan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>
                <a:solidFill>
                  <a:schemeClr val="bg1"/>
                </a:solidFill>
              </a:rPr>
              <a:t>1-2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Materi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 err="1">
                <a:solidFill>
                  <a:schemeClr val="bg1"/>
                </a:solidFill>
              </a:rPr>
              <a:t>terbatas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Ket</a:t>
            </a:r>
            <a:r>
              <a:rPr lang="id-ID" dirty="0">
                <a:solidFill>
                  <a:schemeClr val="bg1"/>
                </a:solidFill>
              </a:rPr>
              <a:t>e</a:t>
            </a:r>
            <a:r>
              <a:rPr lang="en-US" dirty="0" err="1" smtClean="0">
                <a:solidFill>
                  <a:schemeClr val="bg1"/>
                </a:solidFill>
              </a:rPr>
              <a:t>rampilan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1-2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22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14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Perbedaan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M</a:t>
            </a:r>
            <a:r>
              <a:rPr lang="en-US" b="1" dirty="0" err="1">
                <a:solidFill>
                  <a:schemeClr val="bg1"/>
                </a:solidFill>
              </a:rPr>
              <a:t>icro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id-ID" b="1" dirty="0">
                <a:solidFill>
                  <a:schemeClr val="bg1"/>
                </a:solidFill>
              </a:rPr>
              <a:t>T</a:t>
            </a:r>
            <a:r>
              <a:rPr lang="en-US" b="1" dirty="0" err="1">
                <a:solidFill>
                  <a:schemeClr val="bg1"/>
                </a:solidFill>
              </a:rPr>
              <a:t>eaching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P</a:t>
            </a:r>
            <a:r>
              <a:rPr lang="en-US" b="1" dirty="0" err="1">
                <a:solidFill>
                  <a:schemeClr val="bg1"/>
                </a:solidFill>
              </a:rPr>
              <a:t>engajaran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N</a:t>
            </a:r>
            <a:r>
              <a:rPr lang="en-US" b="1" dirty="0" err="1" smtClean="0">
                <a:solidFill>
                  <a:schemeClr val="bg1"/>
                </a:solidFill>
              </a:rPr>
              <a:t>yata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2542744"/>
              </p:ext>
            </p:extLst>
          </p:nvPr>
        </p:nvGraphicFramePr>
        <p:xfrm>
          <a:off x="762000" y="1574779"/>
          <a:ext cx="7620000" cy="4864838"/>
        </p:xfrm>
        <a:graphic>
          <a:graphicData uri="http://schemas.openxmlformats.org/drawingml/2006/table">
            <a:tbl>
              <a:tblPr/>
              <a:tblGrid>
                <a:gridCol w="3557068"/>
                <a:gridCol w="4062932"/>
              </a:tblGrid>
              <a:tr h="557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Pembelajaran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Mikro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Real</a:t>
                      </a:r>
                      <a:r>
                        <a:rPr lang="en-US" sz="2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Teaching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07311">
                <a:tc>
                  <a:txBody>
                    <a:bodyPr/>
                    <a:lstStyle/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Biasanya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dilaksanakan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di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ruang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khusus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( 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Teaching  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lab)</a:t>
                      </a: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Latihan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mengajar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Siswa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5 s/d 10 orang</a:t>
                      </a: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sekitar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10-15 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menit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Materi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terbatas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Mempraktikkan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beberapa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keterampilan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mengajar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. </a:t>
                      </a: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Menggunakan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alat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diperlukan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pembelajaran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mikro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Mis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id-ID" sz="20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id-ID" sz="2000" b="0" dirty="0" smtClean="0">
                          <a:latin typeface="+mn-lt"/>
                          <a:ea typeface="Calibri"/>
                          <a:cs typeface="Times New Roman"/>
                        </a:rPr>
                        <a:t>Alat</a:t>
                      </a:r>
                      <a:r>
                        <a:rPr lang="id-ID" sz="2000" b="0" baseline="0" dirty="0" smtClean="0">
                          <a:latin typeface="+mn-lt"/>
                          <a:ea typeface="Calibri"/>
                          <a:cs typeface="Times New Roman"/>
                        </a:rPr>
                        <a:t> perekam</a:t>
                      </a:r>
                      <a:endParaRPr lang="id-ID" sz="20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Dilaksanakan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kelas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biasa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Merupakan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perkuliahan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biasa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Siswa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30 s/d 40 orang</a:t>
                      </a: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sekitar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50 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menit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Materi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sesuai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RPP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satu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pertemuan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Keterampilan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yang di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demonstrasikan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tergantung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materi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tujuan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dasar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pembelajaran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marR="0" indent="-28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err="1" smtClean="0">
                          <a:latin typeface="+mn-lt"/>
                          <a:ea typeface="Calibri"/>
                          <a:cs typeface="Times New Roman"/>
                        </a:rPr>
                        <a:t>Dilengkapi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media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terkait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dgn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>
                          <a:latin typeface="+mn-lt"/>
                          <a:ea typeface="Calibri"/>
                          <a:cs typeface="Times New Roman"/>
                        </a:rPr>
                        <a:t>materi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703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64000"/>
                    </a14:imgEffect>
                    <a14:imgEffect>
                      <a14:brightnessContrast bright="-46000" contrast="-2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-37151"/>
            <a:ext cx="9272789" cy="689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0" y="365126"/>
            <a:ext cx="886420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accent4"/>
                </a:solidFill>
              </a:rPr>
              <a:t>Manfaat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Micro-</a:t>
            </a:r>
            <a:r>
              <a:rPr lang="id-ID" b="1" dirty="0">
                <a:solidFill>
                  <a:schemeClr val="accent4"/>
                </a:solidFill>
              </a:rPr>
              <a:t>T</a:t>
            </a:r>
            <a:r>
              <a:rPr lang="en-US" b="1" dirty="0" err="1" smtClean="0">
                <a:solidFill>
                  <a:schemeClr val="accent4"/>
                </a:solidFill>
              </a:rPr>
              <a:t>eaching</a:t>
            </a:r>
            <a:endParaRPr lang="id-ID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68047"/>
            <a:ext cx="8144289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Mencontohkan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cara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mengajar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benar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Memerlihatkan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serangkaian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gaya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mengajar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Melatih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memberi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umpan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balik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melalui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diskusi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kelas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kelompok</a:t>
            </a:r>
            <a:endParaRPr lang="en-US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Melakukan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penilaian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penampilan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teman</a:t>
            </a:r>
            <a:r>
              <a:rPr lang="en-US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se</a:t>
            </a:r>
            <a:r>
              <a:rPr lang="id-ID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j</a:t>
            </a:r>
            <a:r>
              <a:rPr lang="en-US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awat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83069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82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KETERAMPILAN DASAR MENGAJAR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membuka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menutup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pelajaran</a:t>
            </a:r>
            <a:endParaRPr lang="en-US" dirty="0">
              <a:solidFill>
                <a:schemeClr val="bg1"/>
              </a:solidFill>
            </a:endParaRPr>
          </a:p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menjelaskan</a:t>
            </a:r>
            <a:endParaRPr lang="en-US" dirty="0">
              <a:solidFill>
                <a:schemeClr val="bg1"/>
              </a:solidFill>
            </a:endParaRPr>
          </a:p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bertanya</a:t>
            </a:r>
            <a:endParaRPr lang="en-US" dirty="0">
              <a:solidFill>
                <a:schemeClr val="bg1"/>
              </a:solidFill>
            </a:endParaRPr>
          </a:p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mengadakan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variasi</a:t>
            </a:r>
            <a:endParaRPr lang="en-US" dirty="0">
              <a:solidFill>
                <a:schemeClr val="bg1"/>
              </a:solidFill>
            </a:endParaRPr>
          </a:p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penguatan</a:t>
            </a:r>
            <a:endParaRPr lang="en-US" dirty="0">
              <a:solidFill>
                <a:schemeClr val="bg1"/>
              </a:solidFill>
            </a:endParaRPr>
          </a:p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mengelola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kelas</a:t>
            </a:r>
            <a:endParaRPr lang="en-US" dirty="0">
              <a:solidFill>
                <a:schemeClr val="bg1"/>
              </a:solidFill>
            </a:endParaRPr>
          </a:p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kelompok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id-ID" dirty="0">
                <a:solidFill>
                  <a:schemeClr val="bg1"/>
                </a:solidFill>
              </a:rPr>
              <a:t> &amp; perseorangan</a:t>
            </a:r>
            <a:endParaRPr lang="en-US" dirty="0">
              <a:solidFill>
                <a:schemeClr val="bg1"/>
              </a:solidFill>
            </a:endParaRPr>
          </a:p>
          <a:p>
            <a:pPr marL="396000" indent="-3960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membimbing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diskusi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kelompok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kecil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9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48" y="4403088"/>
            <a:ext cx="2290402" cy="2516925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08149" y="2847084"/>
            <a:ext cx="3200400" cy="1066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id-ID" sz="3600" b="1" dirty="0" smtClean="0"/>
              <a:t>8 KDM di</a:t>
            </a:r>
            <a:r>
              <a:rPr lang="en-US" sz="3600" b="1" dirty="0" smtClean="0"/>
              <a:t> </a:t>
            </a:r>
            <a:r>
              <a:rPr lang="id-ID" sz="3600" b="1" dirty="0" smtClean="0"/>
              <a:t>atas</a:t>
            </a:r>
            <a:endParaRPr lang="id-ID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70924" y="3088563"/>
            <a:ext cx="286168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3600" b="1" dirty="0" smtClean="0"/>
              <a:t>Ilmu </a:t>
            </a:r>
            <a:r>
              <a:rPr lang="id-ID" sz="3600" dirty="0" smtClean="0"/>
              <a:t>dan</a:t>
            </a:r>
            <a:r>
              <a:rPr lang="id-ID" sz="3600" b="1" dirty="0" smtClean="0"/>
              <a:t> seni </a:t>
            </a:r>
            <a:endParaRPr lang="id-ID" sz="3600" b="1" dirty="0"/>
          </a:p>
        </p:txBody>
      </p:sp>
      <p:sp>
        <p:nvSpPr>
          <p:cNvPr id="6" name="Oval 5"/>
          <p:cNvSpPr/>
          <p:nvPr/>
        </p:nvSpPr>
        <p:spPr>
          <a:xfrm>
            <a:off x="5022440" y="194109"/>
            <a:ext cx="2787476" cy="25969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Dipelajari </a:t>
            </a:r>
            <a:r>
              <a:rPr lang="id-ID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sebagai ILMU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22440" y="3995021"/>
            <a:ext cx="2787476" cy="25969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Diprakt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id-ID" sz="2400" dirty="0" smtClean="0">
                <a:solidFill>
                  <a:schemeClr val="tx1"/>
                </a:solidFill>
              </a:rPr>
              <a:t>kkan  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sebagai SENI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87091" y="3283527"/>
            <a:ext cx="872835" cy="3576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9" name="Up Arrow 8"/>
          <p:cNvSpPr/>
          <p:nvPr/>
        </p:nvSpPr>
        <p:spPr>
          <a:xfrm>
            <a:off x="6159449" y="2472744"/>
            <a:ext cx="484632" cy="68378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6183381" y="3770938"/>
            <a:ext cx="484632" cy="6321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7926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323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LEARNING OUTCOME</vt:lpstr>
      <vt:lpstr>INDIKATOR</vt:lpstr>
      <vt:lpstr>Pengertian Micro-Teaching</vt:lpstr>
      <vt:lpstr>Perbedaan Micro-Teaching dan Pengajaran Nyata</vt:lpstr>
      <vt:lpstr>Manfaat Micro-Teaching</vt:lpstr>
      <vt:lpstr>KETERAMPILAN DASAR MENGAJAR</vt:lpstr>
      <vt:lpstr>8 KDM di atas</vt:lpstr>
      <vt:lpstr>Mari kita Praktikkan</vt:lpstr>
      <vt:lpstr>PROSES PENGAJARAN MIKRO</vt:lpstr>
      <vt:lpstr>RPP MIKRO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levinagondowijoyo@yahoo.com</dc:creator>
  <cp:lastModifiedBy>Kepegawaian</cp:lastModifiedBy>
  <cp:revision>75</cp:revision>
  <dcterms:created xsi:type="dcterms:W3CDTF">2016-04-06T05:07:00Z</dcterms:created>
  <dcterms:modified xsi:type="dcterms:W3CDTF">2019-01-04T03:05:58Z</dcterms:modified>
</cp:coreProperties>
</file>